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17"/>
  </p:notesMasterIdLst>
  <p:handoutMasterIdLst>
    <p:handoutMasterId r:id="rId18"/>
  </p:handoutMasterIdLst>
  <p:sldIdLst>
    <p:sldId id="263" r:id="rId4"/>
    <p:sldId id="275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7008-5A80-491E-BE13-934481939984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CF82-CBDD-42C1-9B63-A5CC225C7A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52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BDC4-EC9B-498A-B0E5-7671411CE147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EEB7A-1418-428C-9F55-EA1A5B859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0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EEB7A-1418-428C-9F55-EA1A5B859D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4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53640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25613" y="6556271"/>
            <a:ext cx="1290320" cy="114934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66675">
              <a:lnSpc>
                <a:spcPts val="795"/>
              </a:lnSpc>
            </a:pPr>
            <a:r>
              <a:rPr spc="10" dirty="0"/>
              <a:t>lin</a:t>
            </a:r>
            <a:r>
              <a:rPr spc="5" dirty="0"/>
              <a:t>k</a:t>
            </a:r>
            <a:r>
              <a:rPr spc="15" dirty="0"/>
              <a:t>edin.com.companies</a:t>
            </a:r>
            <a:r>
              <a:rPr dirty="0"/>
              <a:t>  </a:t>
            </a:r>
            <a:r>
              <a:rPr spc="-60" dirty="0"/>
              <a:t> </a:t>
            </a:r>
            <a:r>
              <a:rPr b="1" spc="-45" dirty="0">
                <a:latin typeface="Arial"/>
                <a:cs typeface="Arial"/>
              </a:rPr>
              <a:t>|</a:t>
            </a:r>
            <a:r>
              <a:rPr b="1" dirty="0">
                <a:latin typeface="Arial"/>
                <a:cs typeface="Arial"/>
              </a:rPr>
              <a:t>  </a:t>
            </a:r>
            <a:r>
              <a:rPr b="1" spc="-60" dirty="0">
                <a:latin typeface="Arial"/>
                <a:cs typeface="Arial"/>
              </a:rPr>
              <a:t> </a:t>
            </a:r>
            <a:fld id="{81D60167-4931-47E6-BA6A-407CBD079E47}" type="slidenum">
              <a:rPr b="1" spc="35" dirty="0">
                <a:latin typeface="Arial"/>
                <a:cs typeface="Arial"/>
              </a:rPr>
              <a:t>‹N›</a:t>
            </a:fld>
            <a:endParaRPr b="1" spc="3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56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0936"/>
            <a:ext cx="2942994" cy="20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477" y="5933690"/>
            <a:ext cx="1308027" cy="87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548680"/>
            <a:ext cx="2664296" cy="18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329287" cy="5328592"/>
          </a:xfrm>
        </p:spPr>
        <p:txBody>
          <a:bodyPr/>
          <a:lstStyle/>
          <a:p>
            <a:r>
              <a:rPr lang="it-IT" i="1" dirty="0"/>
              <a:t>GUIDA AL VOTO ONLINE</a:t>
            </a:r>
          </a:p>
          <a:p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Elezione dei rappresentanti del personale tecnico amministrativo nella Giunta – triennio 2020-2023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51520" y="188641"/>
            <a:ext cx="8424862" cy="720080"/>
          </a:xfrm>
        </p:spPr>
        <p:txBody>
          <a:bodyPr/>
          <a:lstStyle/>
          <a:p>
            <a:r>
              <a:rPr lang="it-IT" dirty="0"/>
              <a:t>Se si clicca su «continua» e non si hanno altre votazioni attive comparirà il seguente messaggio. A questo punto uscire e disconnettersi.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4588" y="980728"/>
            <a:ext cx="8352546" cy="46351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852936"/>
            <a:ext cx="46333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3528" y="332657"/>
            <a:ext cx="8424862" cy="864096"/>
          </a:xfrm>
        </p:spPr>
        <p:txBody>
          <a:bodyPr/>
          <a:lstStyle/>
          <a:p>
            <a:r>
              <a:rPr lang="it-IT" dirty="0" err="1"/>
              <a:t>Logout</a:t>
            </a:r>
            <a:r>
              <a:rPr lang="it-IT" dirty="0"/>
              <a:t> effettuato con successo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352546" cy="46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3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51520" y="188640"/>
            <a:ext cx="8424862" cy="4536405"/>
          </a:xfrm>
        </p:spPr>
        <p:txBody>
          <a:bodyPr/>
          <a:lstStyle/>
          <a:p>
            <a:r>
              <a:rPr lang="it-IT" dirty="0"/>
              <a:t>Dopo aver effettuato il voto, si riceverà sulla casella di posta istituzionale una mail di notifica di avvenuta votazione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65" y="764704"/>
            <a:ext cx="8568571" cy="51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51520" y="332657"/>
            <a:ext cx="8424862" cy="432048"/>
          </a:xfrm>
        </p:spPr>
        <p:txBody>
          <a:bodyPr/>
          <a:lstStyle/>
          <a:p>
            <a:r>
              <a:rPr lang="it-IT" dirty="0"/>
              <a:t>Se si accede al sistema successivamente al voto compare questo messaggio.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06" y="1196752"/>
            <a:ext cx="7848490" cy="47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" y="147929"/>
            <a:ext cx="7772400" cy="461665"/>
          </a:xfrm>
        </p:spPr>
        <p:txBody>
          <a:bodyPr/>
          <a:lstStyle/>
          <a:p>
            <a:r>
              <a:rPr lang="it-IT" dirty="0">
                <a:solidFill>
                  <a:srgbClr val="D90D0D"/>
                </a:solidFill>
              </a:rPr>
              <a:t>Accedi all’area di voto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800" y="90872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L’elettore accede all’area di voto utilizzando il link inviato dalla Commissione Elettorale e utilizzando le credenziali di Ateneo. Il sistema riconosce automaticamente se si è già in ambiente </a:t>
            </a:r>
            <a:r>
              <a:rPr lang="it-IT" dirty="0" err="1"/>
              <a:t>unibo</a:t>
            </a:r>
            <a:r>
              <a:rPr lang="it-IT" dirty="0"/>
              <a:t>, altrimenti chiede di inserire le credenziali.</a:t>
            </a:r>
            <a:endParaRPr lang="it-IT" dirty="0">
              <a:latin typeface="CIDFont+F3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75856" y="3526802"/>
            <a:ext cx="5796136" cy="1414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0751" y="1832050"/>
            <a:ext cx="7920498" cy="4347125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10800000">
            <a:off x="2195736" y="3296508"/>
            <a:ext cx="432048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4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312445" y="116632"/>
            <a:ext cx="8424862" cy="864096"/>
          </a:xfrm>
        </p:spPr>
        <p:txBody>
          <a:bodyPr/>
          <a:lstStyle/>
          <a:p>
            <a:r>
              <a:rPr lang="it-IT" sz="1600" dirty="0"/>
              <a:t>Dopo l’accesso viene visualizzata la scheda elettorale contenente tutte le informazioni relative all’elezione</a:t>
            </a:r>
          </a:p>
          <a:p>
            <a:r>
              <a:rPr lang="it-IT" sz="1600" dirty="0"/>
              <a:t>Per votare indicare il candidato desiderato</a:t>
            </a:r>
          </a:p>
          <a:p>
            <a:r>
              <a:rPr lang="it-IT" sz="1600" dirty="0"/>
              <a:t>Per votare scheda bianca non selezionare nessun candidato</a:t>
            </a:r>
          </a:p>
          <a:p>
            <a:r>
              <a:rPr lang="it-IT" sz="1600" dirty="0"/>
              <a:t>Clic su Conferma preferenze</a:t>
            </a:r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24554" cy="4707165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rot="10800000">
            <a:off x="7308304" y="5373216"/>
            <a:ext cx="432048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25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701988"/>
            <a:ext cx="8280538" cy="528322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332656"/>
            <a:ext cx="30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caso di scelta del candidato: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287153" y="4149080"/>
            <a:ext cx="432048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0800000">
            <a:off x="7020272" y="5013176"/>
            <a:ext cx="432048" cy="2880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3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32193" y="116632"/>
            <a:ext cx="8424862" cy="720080"/>
          </a:xfrm>
        </p:spPr>
        <p:txBody>
          <a:bodyPr/>
          <a:lstStyle/>
          <a:p>
            <a:r>
              <a:rPr lang="it-IT" sz="1600" dirty="0"/>
              <a:t>Il sistema chiede di confermare la scelta, cliccare in basso a destra su «Registra preferenze» </a:t>
            </a:r>
          </a:p>
          <a:p>
            <a:r>
              <a:rPr lang="it-IT" sz="1600" dirty="0"/>
              <a:t>Se si vuole cambiare il voto cliccare su «indietro» ed effettuare una nuova scelta. </a:t>
            </a:r>
            <a:r>
              <a:rPr lang="it-IT" sz="1600" u="sng" dirty="0"/>
              <a:t>Attenzione:</a:t>
            </a:r>
            <a:r>
              <a:rPr lang="it-IT" sz="1600" dirty="0"/>
              <a:t> occorre prima deselezionare il candidato e selezionare un nuovo candidato.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4470" y="1412776"/>
            <a:ext cx="8568570" cy="46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3528" y="188640"/>
            <a:ext cx="8424862" cy="792088"/>
          </a:xfrm>
        </p:spPr>
        <p:txBody>
          <a:bodyPr/>
          <a:lstStyle/>
          <a:p>
            <a:r>
              <a:rPr lang="it-IT" dirty="0"/>
              <a:t>In caso di scheda bianca: non selezionare nessun candidato e cliccare su «Conferma preferenze»</a:t>
            </a: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994375"/>
            <a:ext cx="8352546" cy="48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536" y="188641"/>
            <a:ext cx="8424862" cy="648072"/>
          </a:xfrm>
        </p:spPr>
        <p:txBody>
          <a:bodyPr/>
          <a:lstStyle/>
          <a:p>
            <a:r>
              <a:rPr lang="it-IT" sz="1400" dirty="0"/>
              <a:t>Il sistema chiede di confermare la scelta, cliccare in basso a destra su </a:t>
            </a:r>
            <a:r>
              <a:rPr lang="it-IT" sz="1400" b="1" dirty="0"/>
              <a:t>«Registra preferenze» </a:t>
            </a:r>
          </a:p>
          <a:p>
            <a:r>
              <a:rPr lang="it-IT" sz="1400" dirty="0"/>
              <a:t>Se si vuole cambiare il voto cliccare su </a:t>
            </a:r>
            <a:r>
              <a:rPr lang="it-IT" sz="1400" b="1" dirty="0"/>
              <a:t>«indietro» </a:t>
            </a:r>
            <a:r>
              <a:rPr lang="it-IT" sz="1400" dirty="0"/>
              <a:t>ed effettuare una nuova scelta</a:t>
            </a:r>
          </a:p>
          <a:p>
            <a:endParaRPr lang="it-IT" sz="1400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5706" y="764704"/>
            <a:ext cx="8784521" cy="521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3528" y="332657"/>
            <a:ext cx="8424862" cy="720080"/>
          </a:xfrm>
        </p:spPr>
        <p:txBody>
          <a:bodyPr/>
          <a:lstStyle/>
          <a:p>
            <a:r>
              <a:rPr lang="it-IT" dirty="0"/>
              <a:t>Cliccando «Registra Preferenze» la scheda viene inserita nell’urna telematica e il voto non è più modificabile.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078188"/>
            <a:ext cx="7641664" cy="52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4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87370" y="116632"/>
            <a:ext cx="8424862" cy="576064"/>
          </a:xfrm>
        </p:spPr>
        <p:txBody>
          <a:bodyPr/>
          <a:lstStyle/>
          <a:p>
            <a:r>
              <a:rPr lang="it-IT" dirty="0"/>
              <a:t>Dopo il voto compare un messaggio di conferma di registrazione. Cliccare su «continua» se si è elettori per altri organi (per accedere alle altre schede di voto), altrimenti cliccare «esci»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208530" cy="47791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564904"/>
            <a:ext cx="463336" cy="3535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59231" y="1395636"/>
            <a:ext cx="463336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6057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314</Words>
  <Application>Microsoft Office PowerPoint</Application>
  <PresentationFormat>Presentazione su schermo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CIDFont+F3</vt:lpstr>
      <vt:lpstr>Wingdings</vt:lpstr>
      <vt:lpstr>COPERTINA</vt:lpstr>
      <vt:lpstr>DIAPOSITIVE</vt:lpstr>
      <vt:lpstr>CHIUSURA</vt:lpstr>
      <vt:lpstr>Presentazione standard di PowerPoint</vt:lpstr>
      <vt:lpstr>Accedi all’area di voto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Isabella Campanozzi</cp:lastModifiedBy>
  <cp:revision>95</cp:revision>
  <cp:lastPrinted>2020-10-05T13:26:51Z</cp:lastPrinted>
  <dcterms:created xsi:type="dcterms:W3CDTF">2017-11-13T10:11:35Z</dcterms:created>
  <dcterms:modified xsi:type="dcterms:W3CDTF">2021-02-05T10:45:28Z</dcterms:modified>
</cp:coreProperties>
</file>